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sldIdLst>
    <p:sldId id="264" r:id="rId5"/>
    <p:sldId id="314" r:id="rId6"/>
    <p:sldId id="318" r:id="rId7"/>
    <p:sldId id="315" r:id="rId8"/>
    <p:sldId id="317" r:id="rId9"/>
    <p:sldId id="316" r:id="rId10"/>
    <p:sldId id="313" r:id="rId11"/>
    <p:sldId id="319" r:id="rId12"/>
    <p:sldId id="312"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hyperlink" Target="https://www.rcaanc-cirnac.gc.ca/DAM/DAM-CIRNAC-RCAANC/DAM-PPLCOM/STAGING/audio-audio/lr_ks_TLR_1367343325070_eng.mp3" TargetMode="Externa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4.png"/><Relationship Id="rId5" Type="http://schemas.openxmlformats.org/officeDocument/2006/relationships/hyperlink" Target="https://www.rcaanc-cirnac.gc.ca/DAM/DAM-CIRNAC-RCAANC/DAM-PPLCOM/STAGING/audio-audio/lr_ks_TLR_1367343325070_eng.mp3" TargetMode="External"/><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36428-6FC9-47FB-B4F5-C12FDA4C53D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0F99E8-0620-4AF3-A1B3-6D85BA4E04F0}">
      <dgm:prSet custT="1"/>
      <dgm:spPr/>
      <dgm:t>
        <a:bodyPr/>
        <a:lstStyle/>
        <a:p>
          <a:r>
            <a:rPr lang="en-CA" sz="1600" b="1" dirty="0">
              <a:latin typeface="Algerian" panose="04020705040A02060702" pitchFamily="82" charset="0"/>
            </a:rPr>
            <a:t>After Telling the Folktale to the Class</a:t>
          </a:r>
          <a:r>
            <a:rPr lang="en-CA" sz="1600" b="1" dirty="0"/>
            <a:t>.</a:t>
          </a:r>
          <a:endParaRPr lang="en-US" sz="1600" dirty="0"/>
        </a:p>
      </dgm:t>
    </dgm:pt>
    <dgm:pt modelId="{6573148F-5A6E-4BD0-A9E3-2610EFB5A2AA}" type="parTrans" cxnId="{0F24D6CF-7161-4B1B-BD28-1A6296DEE1C5}">
      <dgm:prSet/>
      <dgm:spPr/>
      <dgm:t>
        <a:bodyPr/>
        <a:lstStyle/>
        <a:p>
          <a:endParaRPr lang="en-US"/>
        </a:p>
      </dgm:t>
    </dgm:pt>
    <dgm:pt modelId="{1FF97E77-12B3-4EED-9B2C-7C64F9447C54}" type="sibTrans" cxnId="{0F24D6CF-7161-4B1B-BD28-1A6296DEE1C5}">
      <dgm:prSet/>
      <dgm:spPr/>
      <dgm:t>
        <a:bodyPr/>
        <a:lstStyle/>
        <a:p>
          <a:endParaRPr lang="en-US"/>
        </a:p>
      </dgm:t>
    </dgm:pt>
    <dgm:pt modelId="{48F0E652-EB12-4E52-8F24-F3405FAB0DDF}">
      <dgm:prSet custT="1"/>
      <dgm:spPr/>
      <dgm:t>
        <a:bodyPr/>
        <a:lstStyle/>
        <a:p>
          <a:r>
            <a:rPr lang="en-CA" sz="1600" b="0" dirty="0">
              <a:latin typeface="Algerian" panose="04020705040A02060702" pitchFamily="82" charset="0"/>
            </a:rPr>
            <a:t>Inquiries related to who, what, where, or when.</a:t>
          </a:r>
          <a:endParaRPr lang="en-US" sz="1600" b="0" dirty="0">
            <a:latin typeface="Algerian" panose="04020705040A02060702" pitchFamily="82" charset="0"/>
          </a:endParaRPr>
        </a:p>
      </dgm:t>
    </dgm:pt>
    <dgm:pt modelId="{9CFA245C-851F-405C-8038-45F60403B872}" type="parTrans" cxnId="{3E7B9B6C-BE2C-442B-AF39-48761168ABD5}">
      <dgm:prSet/>
      <dgm:spPr/>
      <dgm:t>
        <a:bodyPr/>
        <a:lstStyle/>
        <a:p>
          <a:endParaRPr lang="en-US"/>
        </a:p>
      </dgm:t>
    </dgm:pt>
    <dgm:pt modelId="{EB6BE40B-F985-4B7C-8725-D5812D17C103}" type="sibTrans" cxnId="{3E7B9B6C-BE2C-442B-AF39-48761168ABD5}">
      <dgm:prSet/>
      <dgm:spPr/>
      <dgm:t>
        <a:bodyPr/>
        <a:lstStyle/>
        <a:p>
          <a:endParaRPr lang="en-US"/>
        </a:p>
      </dgm:t>
    </dgm:pt>
    <dgm:pt modelId="{8C7A9954-1E54-46EE-9B30-C8876BC84E8C}">
      <dgm:prSet custT="1"/>
      <dgm:spPr/>
      <dgm:t>
        <a:bodyPr/>
        <a:lstStyle/>
        <a:p>
          <a:r>
            <a:rPr lang="en-CA" sz="1200" b="1" dirty="0">
              <a:latin typeface="Algerian" panose="04020705040A02060702" pitchFamily="82" charset="0"/>
            </a:rPr>
            <a:t>Who</a:t>
          </a:r>
          <a:r>
            <a:rPr lang="en-CA" sz="1200" dirty="0">
              <a:latin typeface="Algerian" panose="04020705040A02060702" pitchFamily="82" charset="0"/>
            </a:rPr>
            <a:t>:   Name the main characters.</a:t>
          </a:r>
          <a:br>
            <a:rPr lang="en-CA" sz="1200" dirty="0">
              <a:latin typeface="Algerian" panose="04020705040A02060702" pitchFamily="82" charset="0"/>
            </a:rPr>
          </a:br>
          <a:r>
            <a:rPr lang="en-CA" sz="1200" b="1" dirty="0">
              <a:latin typeface="Algerian" panose="04020705040A02060702" pitchFamily="82" charset="0"/>
            </a:rPr>
            <a:t>What</a:t>
          </a:r>
          <a:r>
            <a:rPr lang="en-CA" sz="1200" dirty="0">
              <a:latin typeface="Algerian" panose="04020705040A02060702" pitchFamily="82" charset="0"/>
            </a:rPr>
            <a:t>:   Describe one action that a character in the tale did.</a:t>
          </a:r>
          <a:br>
            <a:rPr lang="en-CA" sz="1200" dirty="0">
              <a:latin typeface="Algerian" panose="04020705040A02060702" pitchFamily="82" charset="0"/>
            </a:rPr>
          </a:br>
          <a:r>
            <a:rPr lang="en-CA" sz="1200" b="1" dirty="0">
              <a:latin typeface="Algerian" panose="04020705040A02060702" pitchFamily="82" charset="0"/>
            </a:rPr>
            <a:t>Where</a:t>
          </a:r>
          <a:r>
            <a:rPr lang="en-CA" sz="1200" dirty="0">
              <a:latin typeface="Algerian" panose="04020705040A02060702" pitchFamily="82" charset="0"/>
            </a:rPr>
            <a:t>:   Describe a detail mentioned in the story that refers to the setting of the tale.</a:t>
          </a:r>
          <a:br>
            <a:rPr lang="en-CA" sz="1200" dirty="0">
              <a:latin typeface="Algerian" panose="04020705040A02060702" pitchFamily="82" charset="0"/>
            </a:rPr>
          </a:br>
          <a:r>
            <a:rPr lang="en-CA" sz="1200" b="1" dirty="0">
              <a:latin typeface="Algerian" panose="04020705040A02060702" pitchFamily="82" charset="0"/>
            </a:rPr>
            <a:t>When</a:t>
          </a:r>
          <a:r>
            <a:rPr lang="en-CA" sz="1200" dirty="0">
              <a:latin typeface="Algerian" panose="04020705040A02060702" pitchFamily="82" charset="0"/>
            </a:rPr>
            <a:t>:   Make a linear timeline of the sequence of events of the plot.</a:t>
          </a:r>
          <a:endParaRPr lang="en-US" sz="1200" dirty="0">
            <a:latin typeface="Algerian" panose="04020705040A02060702" pitchFamily="82" charset="0"/>
          </a:endParaRPr>
        </a:p>
      </dgm:t>
    </dgm:pt>
    <dgm:pt modelId="{F8E3E11F-8895-4AC3-AB5D-5F95A0AD8D8D}" type="parTrans" cxnId="{7EEB8368-ABEF-487A-84B1-F4FF81CA74D1}">
      <dgm:prSet/>
      <dgm:spPr/>
      <dgm:t>
        <a:bodyPr/>
        <a:lstStyle/>
        <a:p>
          <a:endParaRPr lang="en-US"/>
        </a:p>
      </dgm:t>
    </dgm:pt>
    <dgm:pt modelId="{5098F680-30E3-4D0A-AAEE-46033B8511A5}" type="sibTrans" cxnId="{7EEB8368-ABEF-487A-84B1-F4FF81CA74D1}">
      <dgm:prSet/>
      <dgm:spPr/>
      <dgm:t>
        <a:bodyPr/>
        <a:lstStyle/>
        <a:p>
          <a:endParaRPr lang="en-US"/>
        </a:p>
      </dgm:t>
    </dgm:pt>
    <dgm:pt modelId="{77034675-58F6-418B-98C4-FE52358D91AB}" type="pres">
      <dgm:prSet presAssocID="{2B936428-6FC9-47FB-B4F5-C12FDA4C53D0}" presName="root" presStyleCnt="0">
        <dgm:presLayoutVars>
          <dgm:dir/>
          <dgm:resizeHandles val="exact"/>
        </dgm:presLayoutVars>
      </dgm:prSet>
      <dgm:spPr/>
    </dgm:pt>
    <dgm:pt modelId="{903F1C84-5F99-4C4A-8B85-6B5F68DD6AEF}" type="pres">
      <dgm:prSet presAssocID="{9A0F99E8-0620-4AF3-A1B3-6D85BA4E04F0}" presName="compNode" presStyleCnt="0"/>
      <dgm:spPr/>
    </dgm:pt>
    <dgm:pt modelId="{E5F88B05-2573-47B7-819D-777D9BA8384D}" type="pres">
      <dgm:prSet presAssocID="{9A0F99E8-0620-4AF3-A1B3-6D85BA4E04F0}" presName="iconRect" presStyleLbl="node1" presStyleIdx="0" presStyleCnt="3" custScaleX="267879" custScaleY="253076" custLinFactX="-100000" custLinFactY="-19248" custLinFactNeighborX="-179974"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5123C5D-3F2D-47BE-A134-F2D9262760A1}" type="pres">
      <dgm:prSet presAssocID="{9A0F99E8-0620-4AF3-A1B3-6D85BA4E04F0}" presName="spaceRect" presStyleCnt="0"/>
      <dgm:spPr/>
    </dgm:pt>
    <dgm:pt modelId="{2BDEDC16-CCAE-4BDF-B9D8-ED61FE6F2B84}" type="pres">
      <dgm:prSet presAssocID="{9A0F99E8-0620-4AF3-A1B3-6D85BA4E04F0}" presName="textRect" presStyleLbl="revTx" presStyleIdx="0" presStyleCnt="3" custScaleX="90655" custScaleY="95160" custLinFactY="-4909" custLinFactNeighborX="5688" custLinFactNeighborY="-100000">
        <dgm:presLayoutVars>
          <dgm:chMax val="1"/>
          <dgm:chPref val="1"/>
        </dgm:presLayoutVars>
      </dgm:prSet>
      <dgm:spPr/>
    </dgm:pt>
    <dgm:pt modelId="{17DD1B55-0A91-4DD6-A2FD-EB42F3241512}" type="pres">
      <dgm:prSet presAssocID="{1FF97E77-12B3-4EED-9B2C-7C64F9447C54}" presName="sibTrans" presStyleCnt="0"/>
      <dgm:spPr/>
    </dgm:pt>
    <dgm:pt modelId="{275F178F-4886-443B-ACA7-3815DA9C9723}" type="pres">
      <dgm:prSet presAssocID="{48F0E652-EB12-4E52-8F24-F3405FAB0DDF}" presName="compNode" presStyleCnt="0"/>
      <dgm:spPr/>
    </dgm:pt>
    <dgm:pt modelId="{91CC5174-BF1E-4A99-A479-4F06063C2621}" type="pres">
      <dgm:prSet presAssocID="{48F0E652-EB12-4E52-8F24-F3405FAB0DDF}" presName="iconRect" presStyleLbl="node1" presStyleIdx="1" presStyleCnt="3" custScaleX="220842" custScaleY="241000" custLinFactNeighborX="-24359" custLinFactNeighborY="-470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4EA94EB6-AFC2-4C1C-A05E-6B044CFFB41D}" type="pres">
      <dgm:prSet presAssocID="{48F0E652-EB12-4E52-8F24-F3405FAB0DDF}" presName="spaceRect" presStyleCnt="0"/>
      <dgm:spPr/>
    </dgm:pt>
    <dgm:pt modelId="{3B54E2A6-4754-4026-B27F-6DB198439F77}" type="pres">
      <dgm:prSet presAssocID="{48F0E652-EB12-4E52-8F24-F3405FAB0DDF}" presName="textRect" presStyleLbl="revTx" presStyleIdx="1" presStyleCnt="3" custScaleX="88901" custScaleY="133319" custLinFactY="-100000" custLinFactNeighborX="53580" custLinFactNeighborY="-124455">
        <dgm:presLayoutVars>
          <dgm:chMax val="1"/>
          <dgm:chPref val="1"/>
        </dgm:presLayoutVars>
      </dgm:prSet>
      <dgm:spPr/>
    </dgm:pt>
    <dgm:pt modelId="{B2DE726F-B071-4880-87F1-FDE7DEB14A33}" type="pres">
      <dgm:prSet presAssocID="{EB6BE40B-F985-4B7C-8725-D5812D17C103}" presName="sibTrans" presStyleCnt="0"/>
      <dgm:spPr/>
    </dgm:pt>
    <dgm:pt modelId="{F32FE49F-B033-40A4-B4AE-AF330D16414F}" type="pres">
      <dgm:prSet presAssocID="{8C7A9954-1E54-46EE-9B30-C8876BC84E8C}" presName="compNode" presStyleCnt="0"/>
      <dgm:spPr/>
    </dgm:pt>
    <dgm:pt modelId="{CEF972BF-3678-45B8-BEFC-834DCAE88AFF}" type="pres">
      <dgm:prSet presAssocID="{8C7A9954-1E54-46EE-9B30-C8876BC84E8C}" presName="iconRect" presStyleLbl="node1" presStyleIdx="2" presStyleCnt="3" custScaleX="365888" custScaleY="231461" custLinFactNeighborX="35874" custLinFactNeighborY="-569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069CFC58-41D4-4C7F-9391-58D2151D59E9}" type="pres">
      <dgm:prSet presAssocID="{8C7A9954-1E54-46EE-9B30-C8876BC84E8C}" presName="spaceRect" presStyleCnt="0"/>
      <dgm:spPr/>
    </dgm:pt>
    <dgm:pt modelId="{97F52F59-2BFD-4652-8676-C022827D119F}" type="pres">
      <dgm:prSet presAssocID="{8C7A9954-1E54-46EE-9B30-C8876BC84E8C}" presName="textRect" presStyleLbl="revTx" presStyleIdx="2" presStyleCnt="3" custScaleX="218648" custScaleY="120710" custLinFactNeighborX="13932" custLinFactNeighborY="1746">
        <dgm:presLayoutVars>
          <dgm:chMax val="1"/>
          <dgm:chPref val="1"/>
        </dgm:presLayoutVars>
      </dgm:prSet>
      <dgm:spPr/>
    </dgm:pt>
  </dgm:ptLst>
  <dgm:cxnLst>
    <dgm:cxn modelId="{7EEB8368-ABEF-487A-84B1-F4FF81CA74D1}" srcId="{2B936428-6FC9-47FB-B4F5-C12FDA4C53D0}" destId="{8C7A9954-1E54-46EE-9B30-C8876BC84E8C}" srcOrd="2" destOrd="0" parTransId="{F8E3E11F-8895-4AC3-AB5D-5F95A0AD8D8D}" sibTransId="{5098F680-30E3-4D0A-AAEE-46033B8511A5}"/>
    <dgm:cxn modelId="{FA9E0A49-3AA6-405A-9542-4C6A4FD6AB59}" type="presOf" srcId="{48F0E652-EB12-4E52-8F24-F3405FAB0DDF}" destId="{3B54E2A6-4754-4026-B27F-6DB198439F77}" srcOrd="0" destOrd="0" presId="urn:microsoft.com/office/officeart/2018/2/layout/IconLabelList"/>
    <dgm:cxn modelId="{3E7B9B6C-BE2C-442B-AF39-48761168ABD5}" srcId="{2B936428-6FC9-47FB-B4F5-C12FDA4C53D0}" destId="{48F0E652-EB12-4E52-8F24-F3405FAB0DDF}" srcOrd="1" destOrd="0" parTransId="{9CFA245C-851F-405C-8038-45F60403B872}" sibTransId="{EB6BE40B-F985-4B7C-8725-D5812D17C103}"/>
    <dgm:cxn modelId="{C9DB1C74-CD3B-4638-987D-00AF98334462}" type="presOf" srcId="{9A0F99E8-0620-4AF3-A1B3-6D85BA4E04F0}" destId="{2BDEDC16-CCAE-4BDF-B9D8-ED61FE6F2B84}" srcOrd="0" destOrd="0" presId="urn:microsoft.com/office/officeart/2018/2/layout/IconLabelList"/>
    <dgm:cxn modelId="{31A1D374-1312-4CCF-B38F-E0FF1A7C60EF}" type="presOf" srcId="{2B936428-6FC9-47FB-B4F5-C12FDA4C53D0}" destId="{77034675-58F6-418B-98C4-FE52358D91AB}" srcOrd="0" destOrd="0" presId="urn:microsoft.com/office/officeart/2018/2/layout/IconLabelList"/>
    <dgm:cxn modelId="{0F24D6CF-7161-4B1B-BD28-1A6296DEE1C5}" srcId="{2B936428-6FC9-47FB-B4F5-C12FDA4C53D0}" destId="{9A0F99E8-0620-4AF3-A1B3-6D85BA4E04F0}" srcOrd="0" destOrd="0" parTransId="{6573148F-5A6E-4BD0-A9E3-2610EFB5A2AA}" sibTransId="{1FF97E77-12B3-4EED-9B2C-7C64F9447C54}"/>
    <dgm:cxn modelId="{927736FD-9F45-4BE9-9B1E-8100886253EE}" type="presOf" srcId="{8C7A9954-1E54-46EE-9B30-C8876BC84E8C}" destId="{97F52F59-2BFD-4652-8676-C022827D119F}" srcOrd="0" destOrd="0" presId="urn:microsoft.com/office/officeart/2018/2/layout/IconLabelList"/>
    <dgm:cxn modelId="{B6E8D026-7AFB-4482-86A8-78310751873F}" type="presParOf" srcId="{77034675-58F6-418B-98C4-FE52358D91AB}" destId="{903F1C84-5F99-4C4A-8B85-6B5F68DD6AEF}" srcOrd="0" destOrd="0" presId="urn:microsoft.com/office/officeart/2018/2/layout/IconLabelList"/>
    <dgm:cxn modelId="{6FD02498-8A3C-4FF2-A947-C04B4925DE58}" type="presParOf" srcId="{903F1C84-5F99-4C4A-8B85-6B5F68DD6AEF}" destId="{E5F88B05-2573-47B7-819D-777D9BA8384D}" srcOrd="0" destOrd="0" presId="urn:microsoft.com/office/officeart/2018/2/layout/IconLabelList"/>
    <dgm:cxn modelId="{A92246FF-82E9-4F76-A2F0-07A01516118A}" type="presParOf" srcId="{903F1C84-5F99-4C4A-8B85-6B5F68DD6AEF}" destId="{D5123C5D-3F2D-47BE-A134-F2D9262760A1}" srcOrd="1" destOrd="0" presId="urn:microsoft.com/office/officeart/2018/2/layout/IconLabelList"/>
    <dgm:cxn modelId="{6D09DAC4-6B38-4520-9523-A45466EE155E}" type="presParOf" srcId="{903F1C84-5F99-4C4A-8B85-6B5F68DD6AEF}" destId="{2BDEDC16-CCAE-4BDF-B9D8-ED61FE6F2B84}" srcOrd="2" destOrd="0" presId="urn:microsoft.com/office/officeart/2018/2/layout/IconLabelList"/>
    <dgm:cxn modelId="{A9957D42-BBD7-4214-9446-9A9C846796A8}" type="presParOf" srcId="{77034675-58F6-418B-98C4-FE52358D91AB}" destId="{17DD1B55-0A91-4DD6-A2FD-EB42F3241512}" srcOrd="1" destOrd="0" presId="urn:microsoft.com/office/officeart/2018/2/layout/IconLabelList"/>
    <dgm:cxn modelId="{5EBBB03D-1300-48F9-A6F3-957C2D45AD29}" type="presParOf" srcId="{77034675-58F6-418B-98C4-FE52358D91AB}" destId="{275F178F-4886-443B-ACA7-3815DA9C9723}" srcOrd="2" destOrd="0" presId="urn:microsoft.com/office/officeart/2018/2/layout/IconLabelList"/>
    <dgm:cxn modelId="{D681FCC5-215F-4F08-87E1-79515B4496C3}" type="presParOf" srcId="{275F178F-4886-443B-ACA7-3815DA9C9723}" destId="{91CC5174-BF1E-4A99-A479-4F06063C2621}" srcOrd="0" destOrd="0" presId="urn:microsoft.com/office/officeart/2018/2/layout/IconLabelList"/>
    <dgm:cxn modelId="{2A9B14CA-BF49-41AA-87F6-8D1BF91BBF73}" type="presParOf" srcId="{275F178F-4886-443B-ACA7-3815DA9C9723}" destId="{4EA94EB6-AFC2-4C1C-A05E-6B044CFFB41D}" srcOrd="1" destOrd="0" presId="urn:microsoft.com/office/officeart/2018/2/layout/IconLabelList"/>
    <dgm:cxn modelId="{CC74D91E-6BE8-437C-B22A-D3430BB60350}" type="presParOf" srcId="{275F178F-4886-443B-ACA7-3815DA9C9723}" destId="{3B54E2A6-4754-4026-B27F-6DB198439F77}" srcOrd="2" destOrd="0" presId="urn:microsoft.com/office/officeart/2018/2/layout/IconLabelList"/>
    <dgm:cxn modelId="{77B5C290-6DDC-44C8-BB22-3ABFD1D9DEA3}" type="presParOf" srcId="{77034675-58F6-418B-98C4-FE52358D91AB}" destId="{B2DE726F-B071-4880-87F1-FDE7DEB14A33}" srcOrd="3" destOrd="0" presId="urn:microsoft.com/office/officeart/2018/2/layout/IconLabelList"/>
    <dgm:cxn modelId="{16F24768-8743-4C51-910C-4C23510330AA}" type="presParOf" srcId="{77034675-58F6-418B-98C4-FE52358D91AB}" destId="{F32FE49F-B033-40A4-B4AE-AF330D16414F}" srcOrd="4" destOrd="0" presId="urn:microsoft.com/office/officeart/2018/2/layout/IconLabelList"/>
    <dgm:cxn modelId="{541E8E04-0319-451C-A2BF-F587B01B0342}" type="presParOf" srcId="{F32FE49F-B033-40A4-B4AE-AF330D16414F}" destId="{CEF972BF-3678-45B8-BEFC-834DCAE88AFF}" srcOrd="0" destOrd="0" presId="urn:microsoft.com/office/officeart/2018/2/layout/IconLabelList"/>
    <dgm:cxn modelId="{5E04470F-F8BD-49BE-B9A1-45832A4FDD50}" type="presParOf" srcId="{F32FE49F-B033-40A4-B4AE-AF330D16414F}" destId="{069CFC58-41D4-4C7F-9391-58D2151D59E9}" srcOrd="1" destOrd="0" presId="urn:microsoft.com/office/officeart/2018/2/layout/IconLabelList"/>
    <dgm:cxn modelId="{8890BC60-D5E2-4054-93F6-B3963DEA4064}" type="presParOf" srcId="{F32FE49F-B033-40A4-B4AE-AF330D16414F}" destId="{97F52F59-2BFD-4652-8676-C022827D11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Listen to the audio story</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Click on the link</a:t>
          </a:r>
        </a:p>
        <a:p>
          <a:pPr>
            <a:lnSpc>
              <a:spcPct val="100000"/>
            </a:lnSpc>
            <a:defRPr cap="all"/>
          </a:pPr>
          <a:r>
            <a:rPr lang="en-US" dirty="0">
              <a:hlinkClick xmlns:r="http://schemas.openxmlformats.org/officeDocument/2006/relationships" r:id="rId1"/>
            </a:rPr>
            <a:t>https://www.rcaanc-cirnac.gc.ca/DAM/DAM-CIRNAC-RCAANC/DAM-PPLCOM/STAGING/audio-audio/lr_ks_TLR_1367343325070_eng.mp3</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listen to the sequence and be ready with one story to narrate in their group.</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Flowers in po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Deciduous tre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Bee"/>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88B05-2573-47B7-819D-777D9BA8384D}">
      <dsp:nvSpPr>
        <dsp:cNvPr id="0" name=""/>
        <dsp:cNvSpPr/>
      </dsp:nvSpPr>
      <dsp:spPr>
        <a:xfrm>
          <a:off x="0" y="0"/>
          <a:ext cx="2480917" cy="2343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EDC16-CCAE-4BDF-B9D8-ED61FE6F2B84}">
      <dsp:nvSpPr>
        <dsp:cNvPr id="0" name=""/>
        <dsp:cNvSpPr/>
      </dsp:nvSpPr>
      <dsp:spPr>
        <a:xfrm>
          <a:off x="457198" y="2488335"/>
          <a:ext cx="1533333" cy="66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b="1" kern="1200" dirty="0">
              <a:latin typeface="Algerian" panose="04020705040A02060702" pitchFamily="82" charset="0"/>
            </a:rPr>
            <a:t>After Telling the Folktale to the Class</a:t>
          </a:r>
          <a:r>
            <a:rPr lang="en-CA" sz="1600" b="1" kern="1200" dirty="0"/>
            <a:t>.</a:t>
          </a:r>
          <a:endParaRPr lang="en-US" sz="1600" kern="1200" dirty="0"/>
        </a:p>
      </dsp:txBody>
      <dsp:txXfrm>
        <a:off x="457198" y="2488335"/>
        <a:ext cx="1533333" cy="664438"/>
      </dsp:txXfrm>
    </dsp:sp>
    <dsp:sp modelId="{91CC5174-BF1E-4A99-A479-4F06063C2621}">
      <dsp:nvSpPr>
        <dsp:cNvPr id="0" name=""/>
        <dsp:cNvSpPr/>
      </dsp:nvSpPr>
      <dsp:spPr>
        <a:xfrm>
          <a:off x="2771445" y="460326"/>
          <a:ext cx="2045292" cy="2231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54E2A6-4754-4026-B27F-6DB198439F77}">
      <dsp:nvSpPr>
        <dsp:cNvPr id="0" name=""/>
        <dsp:cNvSpPr/>
      </dsp:nvSpPr>
      <dsp:spPr>
        <a:xfrm>
          <a:off x="4072513" y="1002879"/>
          <a:ext cx="1626576" cy="97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CA" sz="1600" b="0" kern="1200" dirty="0">
              <a:latin typeface="Algerian" panose="04020705040A02060702" pitchFamily="82" charset="0"/>
            </a:rPr>
            <a:t>Inquiries related to who, what, where, or when.</a:t>
          </a:r>
          <a:endParaRPr lang="en-US" sz="1600" b="0" kern="1200" dirty="0">
            <a:latin typeface="Algerian" panose="04020705040A02060702" pitchFamily="82" charset="0"/>
          </a:endParaRPr>
        </a:p>
      </dsp:txBody>
      <dsp:txXfrm>
        <a:off x="4072513" y="1002879"/>
        <a:ext cx="1626576" cy="978223"/>
      </dsp:txXfrm>
    </dsp:sp>
    <dsp:sp modelId="{CEF972BF-3678-45B8-BEFC-834DCAE88AFF}">
      <dsp:nvSpPr>
        <dsp:cNvPr id="0" name=""/>
        <dsp:cNvSpPr/>
      </dsp:nvSpPr>
      <dsp:spPr>
        <a:xfrm>
          <a:off x="6296794" y="413974"/>
          <a:ext cx="3388612" cy="2143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F52F59-2BFD-4652-8676-C022827D119F}">
      <dsp:nvSpPr>
        <dsp:cNvPr id="0" name=""/>
        <dsp:cNvSpPr/>
      </dsp:nvSpPr>
      <dsp:spPr>
        <a:xfrm>
          <a:off x="5558460" y="2709924"/>
          <a:ext cx="4499939" cy="88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CA" sz="1200" b="1" kern="1200" dirty="0">
              <a:latin typeface="Algerian" panose="04020705040A02060702" pitchFamily="82" charset="0"/>
            </a:rPr>
            <a:t>Who</a:t>
          </a:r>
          <a:r>
            <a:rPr lang="en-CA" sz="1200" kern="1200" dirty="0">
              <a:latin typeface="Algerian" panose="04020705040A02060702" pitchFamily="82" charset="0"/>
            </a:rPr>
            <a:t>:   Name the main characters.</a:t>
          </a:r>
          <a:br>
            <a:rPr lang="en-CA" sz="1200" kern="1200" dirty="0">
              <a:latin typeface="Algerian" panose="04020705040A02060702" pitchFamily="82" charset="0"/>
            </a:rPr>
          </a:br>
          <a:r>
            <a:rPr lang="en-CA" sz="1200" b="1" kern="1200" dirty="0">
              <a:latin typeface="Algerian" panose="04020705040A02060702" pitchFamily="82" charset="0"/>
            </a:rPr>
            <a:t>What</a:t>
          </a:r>
          <a:r>
            <a:rPr lang="en-CA" sz="1200" kern="1200" dirty="0">
              <a:latin typeface="Algerian" panose="04020705040A02060702" pitchFamily="82" charset="0"/>
            </a:rPr>
            <a:t>:   Describe one action that a character in the tale did.</a:t>
          </a:r>
          <a:br>
            <a:rPr lang="en-CA" sz="1200" kern="1200" dirty="0">
              <a:latin typeface="Algerian" panose="04020705040A02060702" pitchFamily="82" charset="0"/>
            </a:rPr>
          </a:br>
          <a:r>
            <a:rPr lang="en-CA" sz="1200" b="1" kern="1200" dirty="0">
              <a:latin typeface="Algerian" panose="04020705040A02060702" pitchFamily="82" charset="0"/>
            </a:rPr>
            <a:t>Where</a:t>
          </a:r>
          <a:r>
            <a:rPr lang="en-CA" sz="1200" kern="1200" dirty="0">
              <a:latin typeface="Algerian" panose="04020705040A02060702" pitchFamily="82" charset="0"/>
            </a:rPr>
            <a:t>:   Describe a detail mentioned in the story that refers to the setting of the tale.</a:t>
          </a:r>
          <a:br>
            <a:rPr lang="en-CA" sz="1200" kern="1200" dirty="0">
              <a:latin typeface="Algerian" panose="04020705040A02060702" pitchFamily="82" charset="0"/>
            </a:rPr>
          </a:br>
          <a:r>
            <a:rPr lang="en-CA" sz="1200" b="1" kern="1200" dirty="0">
              <a:latin typeface="Algerian" panose="04020705040A02060702" pitchFamily="82" charset="0"/>
            </a:rPr>
            <a:t>When</a:t>
          </a:r>
          <a:r>
            <a:rPr lang="en-CA" sz="1200" kern="1200" dirty="0">
              <a:latin typeface="Algerian" panose="04020705040A02060702" pitchFamily="82" charset="0"/>
            </a:rPr>
            <a:t>:   Make a linear timeline of the sequence of events of the plot.</a:t>
          </a:r>
          <a:endParaRPr lang="en-US" sz="1200" kern="1200" dirty="0">
            <a:latin typeface="Algerian" panose="04020705040A02060702" pitchFamily="82" charset="0"/>
          </a:endParaRPr>
        </a:p>
      </dsp:txBody>
      <dsp:txXfrm>
        <a:off x="5558460" y="2709924"/>
        <a:ext cx="4499939" cy="885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16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54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545540"/>
          <a:ext cx="2981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Listen to the audio story</a:t>
          </a:r>
        </a:p>
      </dsp:txBody>
      <dsp:txXfrm>
        <a:off x="35606" y="2545540"/>
        <a:ext cx="2981250" cy="1080000"/>
      </dsp:txXfrm>
    </dsp:sp>
    <dsp:sp modelId="{543C18BC-1989-44B2-9862-C670C61D3452}">
      <dsp:nvSpPr>
        <dsp:cNvPr id="0" name=""/>
        <dsp:cNvSpPr/>
      </dsp:nvSpPr>
      <dsp:spPr>
        <a:xfrm>
          <a:off x="4119918" y="16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54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545540"/>
          <a:ext cx="2981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Click on the link</a:t>
          </a:r>
        </a:p>
        <a:p>
          <a:pPr marL="0" lvl="0" indent="0" algn="ctr" defTabSz="488950">
            <a:lnSpc>
              <a:spcPct val="100000"/>
            </a:lnSpc>
            <a:spcBef>
              <a:spcPct val="0"/>
            </a:spcBef>
            <a:spcAft>
              <a:spcPct val="35000"/>
            </a:spcAft>
            <a:buNone/>
            <a:defRPr cap="all"/>
          </a:pPr>
          <a:r>
            <a:rPr lang="en-US" sz="1100" kern="1200" dirty="0">
              <a:hlinkClick xmlns:r="http://schemas.openxmlformats.org/officeDocument/2006/relationships" r:id="rId5"/>
            </a:rPr>
            <a:t>https://www.rcaanc-cirnac.gc.ca/DAM/DAM-CIRNAC-RCAANC/DAM-PPLCOM/STAGING/audio-audio/lr_ks_TLR_1367343325070_eng.mp3</a:t>
          </a:r>
          <a:endParaRPr lang="en-US" sz="1100" kern="1200" dirty="0"/>
        </a:p>
      </dsp:txBody>
      <dsp:txXfrm>
        <a:off x="3538574" y="2545540"/>
        <a:ext cx="2981250" cy="1080000"/>
      </dsp:txXfrm>
    </dsp:sp>
    <dsp:sp modelId="{5BDDFF18-9AEC-4E5E-B9AA-33D86F01A63E}">
      <dsp:nvSpPr>
        <dsp:cNvPr id="0" name=""/>
        <dsp:cNvSpPr/>
      </dsp:nvSpPr>
      <dsp:spPr>
        <a:xfrm>
          <a:off x="7622887" y="16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548102"/>
          <a:ext cx="1043437" cy="104343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545540"/>
          <a:ext cx="298125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listen to the sequence and be ready with one story to narrate in their group.</a:t>
          </a:r>
        </a:p>
      </dsp:txBody>
      <dsp:txXfrm>
        <a:off x="7041543" y="2545540"/>
        <a:ext cx="2981250" cy="108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7/27/2020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7/27/2020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7/27/2020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7/27/2020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7/27/2020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7/27/2020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1RYByws56T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STORYTELLING</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FAE5-A88E-49E2-929B-A6DA187BB311}"/>
              </a:ext>
            </a:extLst>
          </p:cNvPr>
          <p:cNvSpPr>
            <a:spLocks noGrp="1"/>
          </p:cNvSpPr>
          <p:nvPr>
            <p:ph type="title"/>
          </p:nvPr>
        </p:nvSpPr>
        <p:spPr/>
        <p:txBody>
          <a:bodyPr/>
          <a:lstStyle/>
          <a:p>
            <a:r>
              <a:rPr lang="en-CA" dirty="0"/>
              <a:t>CONVERSATION PARTY SALON</a:t>
            </a:r>
          </a:p>
        </p:txBody>
      </p:sp>
      <p:sp>
        <p:nvSpPr>
          <p:cNvPr id="3" name="Content Placeholder 2">
            <a:extLst>
              <a:ext uri="{FF2B5EF4-FFF2-40B4-BE49-F238E27FC236}">
                <a16:creationId xmlns:a16="http://schemas.microsoft.com/office/drawing/2014/main" id="{7C7860EB-F445-45EA-80BB-5DA8A28AFEBA}"/>
              </a:ext>
            </a:extLst>
          </p:cNvPr>
          <p:cNvSpPr>
            <a:spLocks noGrp="1"/>
          </p:cNvSpPr>
          <p:nvPr>
            <p:ph idx="1"/>
          </p:nvPr>
        </p:nvSpPr>
        <p:spPr/>
        <p:txBody>
          <a:bodyPr/>
          <a:lstStyle/>
          <a:p>
            <a:pPr marL="0" indent="0">
              <a:buNone/>
            </a:pPr>
            <a:br>
              <a:rPr lang="en-CA" dirty="0"/>
            </a:br>
            <a:r>
              <a:rPr lang="en-CA" sz="1600" dirty="0">
                <a:latin typeface="Bookman Old Style" panose="02050604050505020204" pitchFamily="18" charset="0"/>
              </a:rPr>
              <a:t>The students would now be given 15 minutes to gather in their groups and discuss an interesting aspect of the story.</a:t>
            </a:r>
          </a:p>
          <a:p>
            <a:pPr marL="0" indent="0">
              <a:buNone/>
            </a:pPr>
            <a:endParaRPr lang="en-CA" sz="1600" dirty="0">
              <a:latin typeface="Bookman Old Style" panose="02050604050505020204" pitchFamily="18" charset="0"/>
            </a:endParaRPr>
          </a:p>
          <a:p>
            <a:pPr marL="0" indent="0">
              <a:buNone/>
            </a:pPr>
            <a:r>
              <a:rPr lang="en-CA" sz="1600" dirty="0">
                <a:latin typeface="Bookman Old Style" panose="02050604050505020204" pitchFamily="18" charset="0"/>
              </a:rPr>
              <a:t>Listen to the folktales as ancient as this.  Decipher and discuss a useful bit of wisdom that the plotline preserved for future generations.</a:t>
            </a:r>
          </a:p>
          <a:p>
            <a:pPr marL="0" indent="0">
              <a:buNone/>
            </a:pPr>
            <a:endParaRPr lang="en-CA" sz="1600" dirty="0">
              <a:latin typeface="Bookman Old Style" panose="02050604050505020204" pitchFamily="18" charset="0"/>
            </a:endParaRPr>
          </a:p>
          <a:p>
            <a:pPr marL="0" indent="0">
              <a:buNone/>
            </a:pPr>
            <a:r>
              <a:rPr lang="en-CA" sz="1600" dirty="0">
                <a:latin typeface="Bookman Old Style" panose="02050604050505020204" pitchFamily="18" charset="0"/>
              </a:rPr>
              <a:t>Invent a different way to retell the folktale in written form from the point of view of one of the characters as a:</a:t>
            </a:r>
            <a:br>
              <a:rPr lang="en-CA" sz="1600" dirty="0">
                <a:latin typeface="Bookman Old Style" panose="02050604050505020204" pitchFamily="18" charset="0"/>
              </a:rPr>
            </a:br>
            <a:r>
              <a:rPr lang="en-CA" sz="1600" dirty="0">
                <a:latin typeface="Bookman Old Style" panose="02050604050505020204" pitchFamily="18" charset="0"/>
              </a:rPr>
              <a:t>Diary entry (communication to one's self)</a:t>
            </a:r>
            <a:br>
              <a:rPr lang="en-CA" sz="1600" dirty="0">
                <a:latin typeface="Bookman Old Style" panose="02050604050505020204" pitchFamily="18" charset="0"/>
              </a:rPr>
            </a:br>
            <a:r>
              <a:rPr lang="en-CA" sz="1600" dirty="0">
                <a:latin typeface="Bookman Old Style" panose="02050604050505020204" pitchFamily="18" charset="0"/>
              </a:rPr>
              <a:t>Newspaper report (a public communication)</a:t>
            </a:r>
            <a:br>
              <a:rPr lang="en-CA" sz="1600" dirty="0">
                <a:latin typeface="Bookman Old Style" panose="02050604050505020204" pitchFamily="18" charset="0"/>
              </a:rPr>
            </a:br>
            <a:r>
              <a:rPr lang="en-CA" sz="1600" dirty="0">
                <a:latin typeface="Bookman Old Style" panose="02050604050505020204" pitchFamily="18" charset="0"/>
              </a:rPr>
              <a:t>Letter to a friend (a communication to a trusted associate)</a:t>
            </a:r>
          </a:p>
          <a:p>
            <a:pPr marL="0" indent="0">
              <a:buNone/>
            </a:pPr>
            <a:endParaRPr lang="en-CA" sz="1600" dirty="0">
              <a:latin typeface="Bookman Old Style" panose="02050604050505020204" pitchFamily="18" charset="0"/>
            </a:endParaRPr>
          </a:p>
          <a:p>
            <a:pPr marL="0" indent="0">
              <a:buNone/>
            </a:pPr>
            <a:endParaRPr lang="en-CA" dirty="0"/>
          </a:p>
        </p:txBody>
      </p:sp>
    </p:spTree>
    <p:extLst>
      <p:ext uri="{BB962C8B-B14F-4D97-AF65-F5344CB8AC3E}">
        <p14:creationId xmlns:p14="http://schemas.microsoft.com/office/powerpoint/2010/main" val="184050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DA01-B2E9-4F7B-9640-199A2CE02782}"/>
              </a:ext>
            </a:extLst>
          </p:cNvPr>
          <p:cNvSpPr>
            <a:spLocks noGrp="1"/>
          </p:cNvSpPr>
          <p:nvPr>
            <p:ph type="title"/>
          </p:nvPr>
        </p:nvSpPr>
        <p:spPr/>
        <p:txBody>
          <a:bodyPr/>
          <a:lstStyle/>
          <a:p>
            <a:r>
              <a:rPr lang="en-CA" dirty="0"/>
              <a:t>GETTING STARTED (WARMING UP)</a:t>
            </a:r>
          </a:p>
        </p:txBody>
      </p:sp>
      <p:sp>
        <p:nvSpPr>
          <p:cNvPr id="3" name="Content Placeholder 2">
            <a:extLst>
              <a:ext uri="{FF2B5EF4-FFF2-40B4-BE49-F238E27FC236}">
                <a16:creationId xmlns:a16="http://schemas.microsoft.com/office/drawing/2014/main" id="{854C0410-3E3F-4F11-867A-0CF24D97B86A}"/>
              </a:ext>
            </a:extLst>
          </p:cNvPr>
          <p:cNvSpPr>
            <a:spLocks noGrp="1"/>
          </p:cNvSpPr>
          <p:nvPr>
            <p:ph idx="1"/>
          </p:nvPr>
        </p:nvSpPr>
        <p:spPr/>
        <p:txBody>
          <a:bodyPr>
            <a:normAutofit fontScale="92500" lnSpcReduction="10000"/>
          </a:bodyPr>
          <a:lstStyle/>
          <a:p>
            <a:pPr marL="0" indent="0">
              <a:buNone/>
            </a:pPr>
            <a:endParaRPr lang="en-US" b="1" u="sng" dirty="0">
              <a:hlinkClick r:id="rId2"/>
            </a:endParaRPr>
          </a:p>
          <a:p>
            <a:pPr marL="0" indent="0">
              <a:buNone/>
            </a:pPr>
            <a:r>
              <a:rPr lang="en-US" b="1" u="sng" dirty="0">
                <a:hlinkClick r:id="rId2"/>
              </a:rPr>
              <a:t>https://youtu.be/1RYByws56TQ</a:t>
            </a:r>
            <a:endParaRPr lang="en-CA" dirty="0"/>
          </a:p>
          <a:p>
            <a:pPr marL="0" indent="0">
              <a:buNone/>
            </a:pPr>
            <a:r>
              <a:rPr lang="en-US" dirty="0"/>
              <a:t>The Legend of </a:t>
            </a:r>
            <a:r>
              <a:rPr lang="en-US" dirty="0" err="1"/>
              <a:t>Weesakayjack</a:t>
            </a:r>
            <a:r>
              <a:rPr lang="en-US" dirty="0"/>
              <a:t> - First Nation Legend - How North America came to be</a:t>
            </a:r>
          </a:p>
          <a:p>
            <a:pPr marL="0" indent="0">
              <a:buNone/>
            </a:pPr>
            <a:endParaRPr lang="en-US" dirty="0"/>
          </a:p>
          <a:p>
            <a:pPr marL="0" indent="0">
              <a:buNone/>
            </a:pPr>
            <a:r>
              <a:rPr lang="en-CA" b="1" dirty="0"/>
              <a:t>Listening For Social Interaction</a:t>
            </a:r>
          </a:p>
          <a:p>
            <a:pPr marL="0" indent="0">
              <a:buNone/>
            </a:pPr>
            <a:br>
              <a:rPr lang="en-CA" b="1" dirty="0"/>
            </a:br>
            <a:r>
              <a:rPr lang="en-CA" dirty="0"/>
              <a:t>The teacher shall ask students to develop a list of attributes of a good listener. Discuss the list. Listen to each other's comments on the art of listening! After watching the video the students will be given time to discuss the story in their groups (groups of four students each)</a:t>
            </a:r>
          </a:p>
          <a:p>
            <a:pPr marL="0" indent="0">
              <a:buNone/>
            </a:pPr>
            <a:r>
              <a:rPr lang="en-CA" dirty="0"/>
              <a:t>Ask students to offer encouragement to a speaker by showing in non-verbal terms with their eyes, facial expression, and body stance that they are listening. This social courtesy creates an atmosphere where speakers will generously speak. Ask students to assess their own listening skills. Students to contemplate if they always pay complete mental attention to speakers or do they observe their mind straying to other irrelevant thoughts. Only the student can assess his or her own concentration patterns.</a:t>
            </a:r>
          </a:p>
          <a:p>
            <a:pPr marL="0" indent="0">
              <a:buNone/>
            </a:pPr>
            <a:endParaRPr lang="en-US" dirty="0"/>
          </a:p>
          <a:p>
            <a:endParaRPr lang="en-CA" dirty="0"/>
          </a:p>
        </p:txBody>
      </p:sp>
    </p:spTree>
    <p:extLst>
      <p:ext uri="{BB962C8B-B14F-4D97-AF65-F5344CB8AC3E}">
        <p14:creationId xmlns:p14="http://schemas.microsoft.com/office/powerpoint/2010/main" val="380704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5C70-7156-4360-84DC-78C50CE7981D}"/>
              </a:ext>
            </a:extLst>
          </p:cNvPr>
          <p:cNvSpPr>
            <a:spLocks noGrp="1"/>
          </p:cNvSpPr>
          <p:nvPr>
            <p:ph type="title"/>
          </p:nvPr>
        </p:nvSpPr>
        <p:spPr/>
        <p:txBody>
          <a:bodyPr/>
          <a:lstStyle/>
          <a:p>
            <a:r>
              <a:rPr lang="en-CA" dirty="0"/>
              <a:t>TURTLE ISLAND :</a:t>
            </a:r>
            <a:br>
              <a:rPr lang="en-CA" dirty="0"/>
            </a:br>
            <a:r>
              <a:rPr lang="en-US" i="1" dirty="0"/>
              <a:t>The turtle in First Nations creation stories.</a:t>
            </a:r>
            <a:endParaRPr lang="en-CA" dirty="0"/>
          </a:p>
        </p:txBody>
      </p:sp>
      <p:pic>
        <p:nvPicPr>
          <p:cNvPr id="1026" name="Picture 2">
            <a:extLst>
              <a:ext uri="{FF2B5EF4-FFF2-40B4-BE49-F238E27FC236}">
                <a16:creationId xmlns:a16="http://schemas.microsoft.com/office/drawing/2014/main" id="{5AE7F128-F02B-4037-A26E-00A4513E8F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6867" y="2103438"/>
            <a:ext cx="6858265"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7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F901536-9750-4674-AAD8-8CE7CA9E292E}"/>
              </a:ext>
            </a:extLst>
          </p:cNvPr>
          <p:cNvSpPr>
            <a:spLocks noGrp="1"/>
          </p:cNvSpPr>
          <p:nvPr>
            <p:ph type="title"/>
          </p:nvPr>
        </p:nvSpPr>
        <p:spPr>
          <a:xfrm>
            <a:off x="676240" y="875324"/>
            <a:ext cx="3536510" cy="5093520"/>
          </a:xfrm>
        </p:spPr>
        <p:txBody>
          <a:bodyPr>
            <a:normAutofit/>
          </a:bodyPr>
          <a:lstStyle/>
          <a:p>
            <a:pPr algn="ctr"/>
            <a:r>
              <a:rPr lang="en-CA" sz="4400">
                <a:solidFill>
                  <a:schemeClr val="tx1"/>
                </a:solidFill>
              </a:rPr>
              <a:t>TURTLE ISLAND</a:t>
            </a:r>
          </a:p>
        </p:txBody>
      </p:sp>
      <p:sp>
        <p:nvSpPr>
          <p:cNvPr id="3" name="Content Placeholder 2">
            <a:extLst>
              <a:ext uri="{FF2B5EF4-FFF2-40B4-BE49-F238E27FC236}">
                <a16:creationId xmlns:a16="http://schemas.microsoft.com/office/drawing/2014/main" id="{1D858D5A-EA1A-4128-9966-5ECEECE786B1}"/>
              </a:ext>
            </a:extLst>
          </p:cNvPr>
          <p:cNvSpPr>
            <a:spLocks noGrp="1"/>
          </p:cNvSpPr>
          <p:nvPr>
            <p:ph idx="1"/>
          </p:nvPr>
        </p:nvSpPr>
        <p:spPr>
          <a:xfrm>
            <a:off x="5478124" y="559477"/>
            <a:ext cx="5647076" cy="5475563"/>
          </a:xfrm>
        </p:spPr>
        <p:txBody>
          <a:bodyPr anchor="ctr">
            <a:normAutofit/>
          </a:bodyPr>
          <a:lstStyle/>
          <a:p>
            <a:pPr marL="0" indent="0">
              <a:lnSpc>
                <a:spcPct val="100000"/>
              </a:lnSpc>
              <a:buNone/>
            </a:pPr>
            <a:endParaRPr lang="en-US" sz="1100"/>
          </a:p>
          <a:p>
            <a:pPr>
              <a:lnSpc>
                <a:spcPct val="100000"/>
              </a:lnSpc>
            </a:pPr>
            <a:r>
              <a:rPr lang="en-US" sz="1100">
                <a:latin typeface="Bookman Old Style" panose="02050604050505020204" pitchFamily="18" charset="0"/>
              </a:rPr>
              <a:t>Turtle Island might sound like some far away island in the sea, but it's actually what some Indigenous people call the continent of North America, while others, such as the Ojibwa, use it to refer to the whole world.</a:t>
            </a:r>
          </a:p>
          <a:p>
            <a:pPr>
              <a:lnSpc>
                <a:spcPct val="100000"/>
              </a:lnSpc>
            </a:pPr>
            <a:br>
              <a:rPr lang="en-US" sz="1100" b="1">
                <a:latin typeface="Bookman Old Style" panose="02050604050505020204" pitchFamily="18" charset="0"/>
              </a:rPr>
            </a:br>
            <a:r>
              <a:rPr lang="en-US" sz="1100">
                <a:latin typeface="Bookman Old Style" panose="02050604050505020204" pitchFamily="18" charset="0"/>
              </a:rPr>
              <a:t>The name Turtle Island comes from First Nations. Depending on the storyteller the story is different, but they mostly agree that the turtle is part of the creation story (a story about how everything came to be).</a:t>
            </a:r>
          </a:p>
          <a:p>
            <a:pPr>
              <a:lnSpc>
                <a:spcPct val="100000"/>
              </a:lnSpc>
            </a:pPr>
            <a:r>
              <a:rPr lang="en-US" sz="1100">
                <a:latin typeface="Bookman Old Style" panose="02050604050505020204" pitchFamily="18" charset="0"/>
              </a:rPr>
              <a:t>Some Nations believe that the Creator of all things flooded the Earth because the people couldn’t get along and were fighting. In one version, only the animals and </a:t>
            </a:r>
            <a:r>
              <a:rPr lang="en-US" sz="1100" i="1">
                <a:latin typeface="Bookman Old Style" panose="02050604050505020204" pitchFamily="18" charset="0"/>
              </a:rPr>
              <a:t>Nanabush </a:t>
            </a:r>
            <a:r>
              <a:rPr lang="en-US" sz="1100">
                <a:latin typeface="Bookman Old Style" panose="02050604050505020204" pitchFamily="18" charset="0"/>
              </a:rPr>
              <a:t>(or </a:t>
            </a:r>
            <a:r>
              <a:rPr lang="en-US" sz="1100" i="1">
                <a:latin typeface="Bookman Old Style" panose="02050604050505020204" pitchFamily="18" charset="0"/>
              </a:rPr>
              <a:t>Nanabozho</a:t>
            </a:r>
            <a:r>
              <a:rPr lang="en-US" sz="1100">
                <a:latin typeface="Bookman Old Style" panose="02050604050505020204" pitchFamily="18" charset="0"/>
              </a:rPr>
              <a:t>), a spirit that appears in many </a:t>
            </a:r>
            <a:r>
              <a:rPr lang="en-US" sz="1100" i="1">
                <a:latin typeface="Bookman Old Style" panose="02050604050505020204" pitchFamily="18" charset="0"/>
              </a:rPr>
              <a:t>Ojibwa (say “oh-JIB-wah”)</a:t>
            </a:r>
            <a:r>
              <a:rPr lang="en-US" sz="1100">
                <a:latin typeface="Bookman Old Style" panose="02050604050505020204" pitchFamily="18" charset="0"/>
              </a:rPr>
              <a:t> legends, survived. He has an </a:t>
            </a:r>
            <a:r>
              <a:rPr lang="en-US" sz="1100" i="1">
                <a:latin typeface="Bookman Old Style" panose="02050604050505020204" pitchFamily="18" charset="0"/>
              </a:rPr>
              <a:t>Anishinaabe (say "uh-NISH-ih-NAH-bay")</a:t>
            </a:r>
            <a:r>
              <a:rPr lang="en-US" sz="1100">
                <a:latin typeface="Bookman Old Style" panose="02050604050505020204" pitchFamily="18" charset="0"/>
              </a:rPr>
              <a:t> mother and a spirit father, so he is half spirit and half human.</a:t>
            </a:r>
          </a:p>
          <a:p>
            <a:pPr>
              <a:lnSpc>
                <a:spcPct val="100000"/>
              </a:lnSpc>
            </a:pPr>
            <a:r>
              <a:rPr lang="en-US" sz="1100">
                <a:latin typeface="Bookman Old Style" panose="02050604050505020204" pitchFamily="18" charset="0"/>
              </a:rPr>
              <a:t>Here's how one creation story, based on an Ojibwa version, goes: When the Creator flooded the Earth, Nanabush was left floating with the animals. He had the amazing idea to dive down to the bottom of the water and bring back some earth to create new land. Nanabush dove down into the water over and over but no matter how hard he tried, he couldn’t reach the bottom. When he grew too tired, animals that were used to diving down into the water tried.</a:t>
            </a:r>
          </a:p>
          <a:p>
            <a:pPr>
              <a:lnSpc>
                <a:spcPct val="100000"/>
              </a:lnSpc>
            </a:pPr>
            <a:endParaRPr lang="en-CA" sz="1100"/>
          </a:p>
        </p:txBody>
      </p:sp>
    </p:spTree>
    <p:extLst>
      <p:ext uri="{BB962C8B-B14F-4D97-AF65-F5344CB8AC3E}">
        <p14:creationId xmlns:p14="http://schemas.microsoft.com/office/powerpoint/2010/main" val="237403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2A8740D9-C98F-417F-8A26-B5789C459338}"/>
              </a:ext>
            </a:extLst>
          </p:cNvPr>
          <p:cNvSpPr>
            <a:spLocks noGrp="1"/>
          </p:cNvSpPr>
          <p:nvPr>
            <p:ph type="title"/>
          </p:nvPr>
        </p:nvSpPr>
        <p:spPr>
          <a:xfrm>
            <a:off x="676240" y="875324"/>
            <a:ext cx="3536510" cy="5093520"/>
          </a:xfrm>
        </p:spPr>
        <p:txBody>
          <a:bodyPr>
            <a:normAutofit/>
          </a:bodyPr>
          <a:lstStyle/>
          <a:p>
            <a:pPr algn="ctr"/>
            <a:r>
              <a:rPr lang="en-CA" sz="4400">
                <a:solidFill>
                  <a:schemeClr val="tx1"/>
                </a:solidFill>
              </a:rPr>
              <a:t>TURTLE ISLAND</a:t>
            </a:r>
          </a:p>
        </p:txBody>
      </p:sp>
      <p:sp>
        <p:nvSpPr>
          <p:cNvPr id="3" name="Content Placeholder 2">
            <a:extLst>
              <a:ext uri="{FF2B5EF4-FFF2-40B4-BE49-F238E27FC236}">
                <a16:creationId xmlns:a16="http://schemas.microsoft.com/office/drawing/2014/main" id="{0031D9CF-AA3C-4EBD-ACDF-5488CC6A0E16}"/>
              </a:ext>
            </a:extLst>
          </p:cNvPr>
          <p:cNvSpPr>
            <a:spLocks noGrp="1"/>
          </p:cNvSpPr>
          <p:nvPr>
            <p:ph idx="1"/>
          </p:nvPr>
        </p:nvSpPr>
        <p:spPr>
          <a:xfrm>
            <a:off x="5478124" y="559477"/>
            <a:ext cx="5647076" cy="5475563"/>
          </a:xfrm>
        </p:spPr>
        <p:txBody>
          <a:bodyPr anchor="ctr">
            <a:normAutofit/>
          </a:bodyPr>
          <a:lstStyle/>
          <a:p>
            <a:pPr>
              <a:lnSpc>
                <a:spcPct val="100000"/>
              </a:lnSpc>
            </a:pPr>
            <a:r>
              <a:rPr lang="en-US" sz="1400">
                <a:latin typeface="Bookman Old Style" panose="02050604050505020204" pitchFamily="18" charset="0"/>
              </a:rPr>
              <a:t>The loon tried to reach the bottom, but the water was too deep. When he was too tired, the turtle tried. But he couldn’t reach the bottom either. Finally there was no one left to take a turn.</a:t>
            </a:r>
          </a:p>
          <a:p>
            <a:pPr>
              <a:lnSpc>
                <a:spcPct val="100000"/>
              </a:lnSpc>
            </a:pPr>
            <a:r>
              <a:rPr lang="en-US" sz="1400">
                <a:latin typeface="Bookman Old Style" panose="02050604050505020204" pitchFamily="18" charset="0"/>
              </a:rPr>
              <a:t>The muskrat came forward and offered to try. The other animals laughed at him because he wasn’t used to diving. But the muskrat took a deep breath and dove down into the water. The other animals and Nanabush waited. They looked in the water for the muskrat. But the muskrat didn’t appear. They waited a very long time and had given up when they finally saw the muskrat! They rushed to him as he breathed his last breath. As the muskrat died, they noticed that he was clutching earth that he had brought up from the water.</a:t>
            </a:r>
          </a:p>
          <a:p>
            <a:pPr>
              <a:lnSpc>
                <a:spcPct val="100000"/>
              </a:lnSpc>
            </a:pPr>
            <a:r>
              <a:rPr lang="en-US" sz="1400">
                <a:latin typeface="Bookman Old Style" panose="02050604050505020204" pitchFamily="18" charset="0"/>
              </a:rPr>
              <a:t>The turtle told them that if the muskrat was willing to give his life, then he could give them his shell. They could put the earth that the Muskrat had brought them on his back and he would carry it for them. The winds blew and spread the earth around. That little bit of earth that the Muskrat had brought back became Turtle Island.</a:t>
            </a:r>
          </a:p>
          <a:p>
            <a:pPr>
              <a:lnSpc>
                <a:spcPct val="100000"/>
              </a:lnSpc>
            </a:pPr>
            <a:endParaRPr lang="en-CA" sz="1400"/>
          </a:p>
        </p:txBody>
      </p:sp>
    </p:spTree>
    <p:extLst>
      <p:ext uri="{BB962C8B-B14F-4D97-AF65-F5344CB8AC3E}">
        <p14:creationId xmlns:p14="http://schemas.microsoft.com/office/powerpoint/2010/main" val="320187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12">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7" name="Rectangle 14">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21" name="Rectangle 20">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4" name="TextBox 3">
            <a:extLst>
              <a:ext uri="{FF2B5EF4-FFF2-40B4-BE49-F238E27FC236}">
                <a16:creationId xmlns:a16="http://schemas.microsoft.com/office/drawing/2014/main" id="{A19DF5B0-C772-46B0-A92A-95E702558736}"/>
              </a:ext>
            </a:extLst>
          </p:cNvPr>
          <p:cNvSpPr txBox="1"/>
          <p:nvPr/>
        </p:nvSpPr>
        <p:spPr>
          <a:xfrm>
            <a:off x="983887" y="1185059"/>
            <a:ext cx="3491832" cy="448788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1">
                    <a:lumMod val="85000"/>
                    <a:lumOff val="15000"/>
                  </a:schemeClr>
                </a:solidFill>
                <a:latin typeface="+mj-lt"/>
              </a:rPr>
              <a:t>FACTS FOR ALL TO VERIFY AND MORE……. </a:t>
            </a:r>
          </a:p>
        </p:txBody>
      </p:sp>
      <p:sp>
        <p:nvSpPr>
          <p:cNvPr id="23" name="Rectangle 22">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Rectangle 2">
            <a:extLst>
              <a:ext uri="{FF2B5EF4-FFF2-40B4-BE49-F238E27FC236}">
                <a16:creationId xmlns:a16="http://schemas.microsoft.com/office/drawing/2014/main" id="{161B4ABF-78FB-4924-BE0F-B5721AE29F78}"/>
              </a:ext>
            </a:extLst>
          </p:cNvPr>
          <p:cNvSpPr/>
          <p:nvPr/>
        </p:nvSpPr>
        <p:spPr>
          <a:xfrm>
            <a:off x="6403656" y="936416"/>
            <a:ext cx="4870512" cy="4985169"/>
          </a:xfrm>
          <a:prstGeom prst="rect">
            <a:avLst/>
          </a:prstGeom>
        </p:spPr>
        <p:txBody>
          <a:bodyPr vert="horz" lIns="91440" tIns="45720" rIns="91440" bIns="45720" rtlCol="0" anchor="ctr">
            <a:normAutofit/>
          </a:bodyPr>
          <a:lstStyle/>
          <a:p>
            <a:pPr indent="-182880">
              <a:spcAft>
                <a:spcPts val="600"/>
              </a:spcAft>
              <a:buClr>
                <a:schemeClr val="tx1">
                  <a:lumMod val="85000"/>
                  <a:lumOff val="15000"/>
                </a:schemeClr>
              </a:buClr>
              <a:buFont typeface="Garamond" pitchFamily="18" charset="0"/>
              <a:buChar char="◦"/>
            </a:pPr>
            <a:r>
              <a:rPr lang="en-US" sz="2000" dirty="0"/>
              <a:t>Did you know many cultures all over the world celebrate turtles? In </a:t>
            </a:r>
            <a:r>
              <a:rPr lang="en-US" sz="2000" b="1" dirty="0"/>
              <a:t>African </a:t>
            </a:r>
            <a:r>
              <a:rPr lang="en-US" sz="2000" dirty="0"/>
              <a:t>stories, the turtle is the smartest animal. In </a:t>
            </a:r>
            <a:r>
              <a:rPr lang="en-US" sz="2000" b="1" dirty="0"/>
              <a:t>Chinese</a:t>
            </a:r>
            <a:r>
              <a:rPr lang="en-US" sz="2000" dirty="0"/>
              <a:t> mythology, the turtle is a very powerful symbol. And in </a:t>
            </a:r>
            <a:r>
              <a:rPr lang="en-US" sz="2000" b="1" dirty="0"/>
              <a:t>Tahiti</a:t>
            </a:r>
            <a:r>
              <a:rPr lang="en-US" sz="2000" dirty="0"/>
              <a:t>, the turtle is the lord of the oceans.</a:t>
            </a:r>
          </a:p>
          <a:p>
            <a:pPr>
              <a:spcAft>
                <a:spcPts val="600"/>
              </a:spcAft>
              <a:buClr>
                <a:schemeClr val="tx1">
                  <a:lumMod val="85000"/>
                  <a:lumOff val="15000"/>
                </a:schemeClr>
              </a:buClr>
            </a:pPr>
            <a:r>
              <a:rPr lang="en-US" sz="2000" dirty="0"/>
              <a:t> </a:t>
            </a:r>
          </a:p>
        </p:txBody>
      </p:sp>
    </p:spTree>
    <p:extLst>
      <p:ext uri="{BB962C8B-B14F-4D97-AF65-F5344CB8AC3E}">
        <p14:creationId xmlns:p14="http://schemas.microsoft.com/office/powerpoint/2010/main" val="103434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B657DE0B-02CB-490D-A1B0-D99BB4BF7F03}"/>
              </a:ext>
            </a:extLst>
          </p:cNvPr>
          <p:cNvSpPr>
            <a:spLocks noGrp="1"/>
          </p:cNvSpPr>
          <p:nvPr>
            <p:ph type="title"/>
          </p:nvPr>
        </p:nvSpPr>
        <p:spPr>
          <a:xfrm>
            <a:off x="1066800" y="642594"/>
            <a:ext cx="10058400" cy="1371600"/>
          </a:xfrm>
        </p:spPr>
        <p:txBody>
          <a:bodyPr>
            <a:normAutofit/>
          </a:bodyPr>
          <a:lstStyle/>
          <a:p>
            <a:pPr algn="ctr"/>
            <a:r>
              <a:rPr lang="en-CA" sz="3100" b="1" dirty="0"/>
              <a:t>Storytelling Activities to Support</a:t>
            </a:r>
            <a:br>
              <a:rPr lang="en-CA" sz="3100" b="1" dirty="0"/>
            </a:br>
            <a:r>
              <a:rPr lang="en-CA" sz="3100" b="1" dirty="0"/>
              <a:t>the standards for English Language Arts</a:t>
            </a:r>
            <a:br>
              <a:rPr lang="en-CA" sz="3100" dirty="0"/>
            </a:br>
            <a:endParaRPr lang="en-CA" sz="3100" dirty="0"/>
          </a:p>
        </p:txBody>
      </p:sp>
      <p:graphicFrame>
        <p:nvGraphicFramePr>
          <p:cNvPr id="14" name="Content Placeholder 2">
            <a:extLst>
              <a:ext uri="{FF2B5EF4-FFF2-40B4-BE49-F238E27FC236}">
                <a16:creationId xmlns:a16="http://schemas.microsoft.com/office/drawing/2014/main" id="{27CE7C96-CA9A-482D-8BF7-E2C45C0AE5FC}"/>
              </a:ext>
            </a:extLst>
          </p:cNvPr>
          <p:cNvGraphicFramePr>
            <a:graphicFrameLocks noGrp="1"/>
          </p:cNvGraphicFramePr>
          <p:nvPr>
            <p:ph idx="1"/>
            <p:extLst>
              <p:ext uri="{D42A27DB-BD31-4B8C-83A1-F6EECF244321}">
                <p14:modId xmlns:p14="http://schemas.microsoft.com/office/powerpoint/2010/main" val="3863741786"/>
              </p:ext>
            </p:extLst>
          </p:nvPr>
        </p:nvGraphicFramePr>
        <p:xfrm>
          <a:off x="929640" y="1691031"/>
          <a:ext cx="10058400"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DEA4-CB50-4C44-8470-DD52EDE004AD}"/>
              </a:ext>
            </a:extLst>
          </p:cNvPr>
          <p:cNvSpPr>
            <a:spLocks noGrp="1"/>
          </p:cNvSpPr>
          <p:nvPr>
            <p:ph type="title"/>
          </p:nvPr>
        </p:nvSpPr>
        <p:spPr/>
        <p:txBody>
          <a:bodyPr/>
          <a:lstStyle/>
          <a:p>
            <a:r>
              <a:rPr lang="en-CA" dirty="0"/>
              <a:t>FOLLOW UP ACTIVITIES</a:t>
            </a:r>
          </a:p>
        </p:txBody>
      </p:sp>
      <p:sp>
        <p:nvSpPr>
          <p:cNvPr id="3" name="Content Placeholder 2">
            <a:extLst>
              <a:ext uri="{FF2B5EF4-FFF2-40B4-BE49-F238E27FC236}">
                <a16:creationId xmlns:a16="http://schemas.microsoft.com/office/drawing/2014/main" id="{3DB46231-0D16-43BD-89F8-C9D37C98851E}"/>
              </a:ext>
            </a:extLst>
          </p:cNvPr>
          <p:cNvSpPr>
            <a:spLocks noGrp="1"/>
          </p:cNvSpPr>
          <p:nvPr>
            <p:ph idx="1"/>
          </p:nvPr>
        </p:nvSpPr>
        <p:spPr/>
        <p:txBody>
          <a:bodyPr/>
          <a:lstStyle/>
          <a:p>
            <a:r>
              <a:rPr lang="en-CA" dirty="0"/>
              <a:t>Students to interview elders in their family to explore collecting family stories..</a:t>
            </a:r>
          </a:p>
          <a:p>
            <a:r>
              <a:rPr lang="en-CA" dirty="0"/>
              <a:t>Students to gather in small discussion groups to develop a group project such as a short skit based on a folktale.</a:t>
            </a:r>
          </a:p>
          <a:p>
            <a:r>
              <a:rPr lang="en-CA" dirty="0"/>
              <a:t>Students can further ask questions and build on this story with some quotes and new words that they learned.</a:t>
            </a:r>
          </a:p>
          <a:p>
            <a:r>
              <a:rPr lang="en-CA" dirty="0"/>
              <a:t>Having students orally share stories: by retelling folk </a:t>
            </a:r>
            <a:r>
              <a:rPr lang="en-CA" dirty="0" err="1"/>
              <a:t>tales.or</a:t>
            </a:r>
            <a:r>
              <a:rPr lang="en-CA" dirty="0"/>
              <a:t> reading a folktale out loud with expression in the next class.</a:t>
            </a:r>
          </a:p>
          <a:p>
            <a:r>
              <a:rPr lang="en-CA" dirty="0"/>
              <a:t>Students to give an oral book report.</a:t>
            </a:r>
          </a:p>
          <a:p>
            <a:r>
              <a:rPr lang="en-CA" dirty="0"/>
              <a:t>Have students create and present a first person monologue pretending to be a famous figure out of history.</a:t>
            </a:r>
          </a:p>
          <a:p>
            <a:r>
              <a:rPr lang="en-CA" dirty="0"/>
              <a:t>Students may speak to each other about experiences in their lives that resemble incidents in the tale.</a:t>
            </a:r>
          </a:p>
        </p:txBody>
      </p:sp>
    </p:spTree>
    <p:extLst>
      <p:ext uri="{BB962C8B-B14F-4D97-AF65-F5344CB8AC3E}">
        <p14:creationId xmlns:p14="http://schemas.microsoft.com/office/powerpoint/2010/main" val="124662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THE ONGOING ACTIVITY………….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8224434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2257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F2BE0-1FF2-439A-B846-85F875F54B8A}">
  <ds:schemaRefs>
    <ds:schemaRef ds:uri="http://schemas.microsoft.com/sharepoint/v3/contenttype/forms"/>
  </ds:schemaRefs>
</ds:datastoreItem>
</file>

<file path=customXml/itemProps2.xml><?xml version="1.0" encoding="utf-8"?>
<ds:datastoreItem xmlns:ds="http://schemas.openxmlformats.org/officeDocument/2006/customXml" ds:itemID="{06845C69-3606-4A2B-939D-F598C4C3C9D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BDF1F60-49BD-4B11-B3A4-6A0802385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1104</Words>
  <Application>Microsoft Office PowerPoint</Application>
  <PresentationFormat>Widescreen</PresentationFormat>
  <Paragraphs>48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Algerian</vt:lpstr>
      <vt:lpstr>Arial</vt:lpstr>
      <vt:lpstr>Avenir Next LT Pro</vt:lpstr>
      <vt:lpstr>Avenir Next LT Pro Light</vt:lpstr>
      <vt:lpstr>Bookman Old Style</vt:lpstr>
      <vt:lpstr>Calibri</vt:lpstr>
      <vt:lpstr>Garamond</vt:lpstr>
      <vt:lpstr>SavonVTI</vt:lpstr>
      <vt:lpstr>STORYTELLING</vt:lpstr>
      <vt:lpstr>GETTING STARTED (WARMING UP)</vt:lpstr>
      <vt:lpstr>TURTLE ISLAND : The turtle in First Nations creation stories.</vt:lpstr>
      <vt:lpstr>TURTLE ISLAND</vt:lpstr>
      <vt:lpstr>TURTLE ISLAND</vt:lpstr>
      <vt:lpstr>PowerPoint Presentation</vt:lpstr>
      <vt:lpstr>Storytelling Activities to Support the standards for English Language Arts </vt:lpstr>
      <vt:lpstr>FOLLOW UP ACTIVITIES</vt:lpstr>
      <vt:lpstr>THE ONGOING ACTIVITY…………. </vt:lpstr>
      <vt:lpstr>CONVERSATION PARTY SALON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2020-07-27T21:27:29Z</dcterms:created>
  <dcterms:modified xsi:type="dcterms:W3CDTF">2020-07-27T21:47:51Z</dcterms:modified>
</cp:coreProperties>
</file>